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6" r:id="rId3"/>
    <p:sldId id="273" r:id="rId4"/>
    <p:sldId id="285" r:id="rId5"/>
    <p:sldId id="274" r:id="rId6"/>
    <p:sldId id="275" r:id="rId7"/>
    <p:sldId id="276" r:id="rId8"/>
    <p:sldId id="277" r:id="rId9"/>
    <p:sldId id="268" r:id="rId10"/>
    <p:sldId id="279" r:id="rId11"/>
    <p:sldId id="280" r:id="rId12"/>
    <p:sldId id="281" r:id="rId13"/>
    <p:sldId id="282" r:id="rId14"/>
    <p:sldId id="278" r:id="rId15"/>
    <p:sldId id="283" r:id="rId16"/>
    <p:sldId id="284" r:id="rId17"/>
    <p:sldId id="270" r:id="rId18"/>
    <p:sldId id="269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0F95-37DF-4C6A-8E87-148A37254B78}" type="datetimeFigureOut">
              <a:rPr lang="es-CL" smtClean="0"/>
              <a:pPr/>
              <a:t>27-11-2019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E0C-BC09-4CB0-A1E4-94C0C28CDF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0F95-37DF-4C6A-8E87-148A37254B78}" type="datetimeFigureOut">
              <a:rPr lang="es-CL" smtClean="0"/>
              <a:pPr/>
              <a:t>27-11-2019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E0C-BC09-4CB0-A1E4-94C0C28CDF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0F95-37DF-4C6A-8E87-148A37254B78}" type="datetimeFigureOut">
              <a:rPr lang="es-CL" smtClean="0"/>
              <a:pPr/>
              <a:t>27-11-2019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E0C-BC09-4CB0-A1E4-94C0C28CDF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0F95-37DF-4C6A-8E87-148A37254B78}" type="datetimeFigureOut">
              <a:rPr lang="es-CL" smtClean="0"/>
              <a:pPr/>
              <a:t>27-11-2019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E0C-BC09-4CB0-A1E4-94C0C28CDF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0F95-37DF-4C6A-8E87-148A37254B78}" type="datetimeFigureOut">
              <a:rPr lang="es-CL" smtClean="0"/>
              <a:pPr/>
              <a:t>27-11-2019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E0C-BC09-4CB0-A1E4-94C0C28CDF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0F95-37DF-4C6A-8E87-148A37254B78}" type="datetimeFigureOut">
              <a:rPr lang="es-CL" smtClean="0"/>
              <a:pPr/>
              <a:t>27-11-2019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E0C-BC09-4CB0-A1E4-94C0C28CDF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0F95-37DF-4C6A-8E87-148A37254B78}" type="datetimeFigureOut">
              <a:rPr lang="es-CL" smtClean="0"/>
              <a:pPr/>
              <a:t>27-11-2019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E0C-BC09-4CB0-A1E4-94C0C28CDF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0F95-37DF-4C6A-8E87-148A37254B78}" type="datetimeFigureOut">
              <a:rPr lang="es-CL" smtClean="0"/>
              <a:pPr/>
              <a:t>27-11-2019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E0C-BC09-4CB0-A1E4-94C0C28CDF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0F95-37DF-4C6A-8E87-148A37254B78}" type="datetimeFigureOut">
              <a:rPr lang="es-CL" smtClean="0"/>
              <a:pPr/>
              <a:t>27-11-2019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E0C-BC09-4CB0-A1E4-94C0C28CDF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0F95-37DF-4C6A-8E87-148A37254B78}" type="datetimeFigureOut">
              <a:rPr lang="es-CL" smtClean="0"/>
              <a:pPr/>
              <a:t>27-11-2019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E0C-BC09-4CB0-A1E4-94C0C28CDF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0F95-37DF-4C6A-8E87-148A37254B78}" type="datetimeFigureOut">
              <a:rPr lang="es-CL" smtClean="0"/>
              <a:pPr/>
              <a:t>27-11-2019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5E0C-BC09-4CB0-A1E4-94C0C28CDF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60F95-37DF-4C6A-8E87-148A37254B78}" type="datetimeFigureOut">
              <a:rPr lang="es-CL" smtClean="0"/>
              <a:pPr/>
              <a:t>27-11-2019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5E0C-BC09-4CB0-A1E4-94C0C28CDF1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4.png"/>
          <p:cNvPicPr/>
          <p:nvPr/>
        </p:nvPicPr>
        <p:blipFill>
          <a:blip r:embed="rId2">
            <a:extLst/>
          </a:blip>
          <a:srcRect l="18009" t="12204" r="21551" b="8050"/>
          <a:stretch>
            <a:fillRect/>
          </a:stretch>
        </p:blipFill>
        <p:spPr>
          <a:xfrm>
            <a:off x="4199862" y="659218"/>
            <a:ext cx="5521762" cy="6103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4.png"/>
          <p:cNvPicPr/>
          <p:nvPr/>
        </p:nvPicPr>
        <p:blipFill>
          <a:blip r:embed="rId2">
            <a:extLst/>
          </a:blip>
          <a:srcRect l="18009" t="12204" r="25751" b="79784"/>
          <a:stretch>
            <a:fillRect/>
          </a:stretch>
        </p:blipFill>
        <p:spPr>
          <a:xfrm>
            <a:off x="5022055" y="-93129"/>
            <a:ext cx="4699568" cy="1512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5.png" descr="C:\Users\Linux\Desktop\Cuenta Publica Diseño\Imagen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69379"/>
            <a:ext cx="9180514" cy="6987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6.jpg" descr="G:\Respaldo Escritorio\Pagina web Hosp\LOGO GOB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49639" y="0"/>
            <a:ext cx="1193431" cy="108498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221002" y="1404041"/>
            <a:ext cx="5047167" cy="4001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lang="es-CL" sz="3000" dirty="0" smtClean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ACTUALIZACION  CARTERA UROLOGIA </a:t>
            </a:r>
          </a:p>
          <a:p>
            <a:pPr lvl="0"/>
            <a:r>
              <a:rPr lang="es-CL" sz="3000" dirty="0" smtClean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S.S. COQUIMBO</a:t>
            </a:r>
          </a:p>
          <a:p>
            <a:pPr lvl="0"/>
            <a:endParaRPr lang="es-CL" sz="3000" dirty="0" smtClean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/>
            <a:endParaRPr lang="es-CL" sz="3000" dirty="0" smtClean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/>
            <a:endParaRPr sz="300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/>
            <a:endParaRPr sz="300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lvl="0"/>
            <a:r>
              <a: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DR.MAURICIO MAUREIRA A.</a:t>
            </a:r>
          </a:p>
          <a:p>
            <a:pPr lvl="0"/>
            <a:r>
              <a:rPr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JEFE </a:t>
            </a:r>
            <a:r>
              <a:rPr smtClean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SERVICIO</a:t>
            </a:r>
            <a:r>
              <a:rPr lang="es-CL" dirty="0" smtClean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UROLOGIA</a:t>
            </a:r>
          </a:p>
          <a:p>
            <a:pPr lvl="0"/>
            <a:r>
              <a:rPr lang="es-CL" sz="1600" dirty="0" smtClean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HOSPITAL DE COQUIMBO</a:t>
            </a:r>
            <a:endParaRPr sz="160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3279239" y="6146801"/>
            <a:ext cx="2374365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i="1">
                <a:solidFill>
                  <a:srgbClr val="404040"/>
                </a:solidFill>
                <a:latin typeface="gobCL"/>
                <a:ea typeface="gobCL"/>
                <a:cs typeface="gobCL"/>
                <a:sym typeface="gobCL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1600" i="1">
                <a:solidFill>
                  <a:srgbClr val="404040"/>
                </a:solidFill>
              </a:rPr>
              <a:t>www.hospitalcoquimbo.cl</a:t>
            </a:r>
          </a:p>
        </p:txBody>
      </p:sp>
      <p:pic>
        <p:nvPicPr>
          <p:cNvPr id="61" name="image7.png" descr="G:\Respaldo Escritorio\Pagina web Hosp\Imagen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091" y="5800075"/>
            <a:ext cx="1520112" cy="856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8.jpg" descr="G:\Respaldo Escritorio\Pagina web Hosp\LOGO GOB.jpg"/>
          <p:cNvPicPr/>
          <p:nvPr/>
        </p:nvPicPr>
        <p:blipFill>
          <a:blip r:embed="rId6">
            <a:extLst/>
          </a:blip>
          <a:srcRect t="75473" b="23557"/>
          <a:stretch>
            <a:fillRect/>
          </a:stretch>
        </p:blipFill>
        <p:spPr>
          <a:xfrm rot="10800000" flipH="1">
            <a:off x="274791" y="3767611"/>
            <a:ext cx="3592359" cy="45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9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066810" y="5859374"/>
            <a:ext cx="776259" cy="902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mage8.jpg" descr="G:\Respaldo Escritorio\Pagina web Hosp\LOGO GOB.jpg"/>
          <p:cNvPicPr/>
          <p:nvPr/>
        </p:nvPicPr>
        <p:blipFill>
          <a:blip r:embed="rId6">
            <a:extLst/>
          </a:blip>
          <a:srcRect t="75473" b="23557"/>
          <a:stretch>
            <a:fillRect/>
          </a:stretch>
        </p:blipFill>
        <p:spPr>
          <a:xfrm rot="10800000" flipH="1">
            <a:off x="-2" y="5679173"/>
            <a:ext cx="9180515" cy="116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mage10.jpg" descr="logo_c_ucn_chico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" y="-48118"/>
            <a:ext cx="1187625" cy="1210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501121" cy="5572140"/>
        </p:xfrm>
        <a:graphic>
          <a:graphicData uri="http://schemas.openxmlformats.org/drawingml/2006/table">
            <a:tbl>
              <a:tblPr/>
              <a:tblGrid>
                <a:gridCol w="4268197"/>
                <a:gridCol w="1058231"/>
                <a:gridCol w="1058231"/>
                <a:gridCol w="1058231"/>
                <a:gridCol w="1058231"/>
              </a:tblGrid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NEOIMPLANTES URETERALES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CIRUGIA URETERAL ABIERTA Y ENDOSCOPICA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ANASTOMOSIS DE LOS URETERES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FISTULA URETEROVAGINAL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CIRUGIA VESICAL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BIOPSIA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LINFADENECTOMIA LUMBOAORTICAS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TRATAMIENTO QCO INCONTINENCIA URINARIA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CIRUGIA URETRAL ABIERTA Y ENDOSCOPICA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CISTECTOMIA PARCIAL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CISTECTOMIA RADICAL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CISTOPLASTIAS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CISTORRAFIA CISTOSTOMIA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FISTULA VESICOCUTANEO O VAGINAL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OPERACIÓN DE BRICKER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RESERVORIO CONTINENTE INETSTINAL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FLEGMON URINOSO DRENAJE Y CISTOSTOMIA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HIPOSPADIA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INCONTINENCIA URINARIA (TOTS)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PLASTIA DE URETRA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34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URETROTOMIA INTERNA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85719" y="1428736"/>
          <a:ext cx="8715436" cy="4929223"/>
        </p:xfrm>
        <a:graphic>
          <a:graphicData uri="http://schemas.openxmlformats.org/drawingml/2006/table">
            <a:tbl>
              <a:tblPr/>
              <a:tblGrid>
                <a:gridCol w="4375800"/>
                <a:gridCol w="1084909"/>
                <a:gridCol w="1084909"/>
                <a:gridCol w="1084909"/>
                <a:gridCol w="1084909"/>
              </a:tblGrid>
              <a:tr h="37917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URETROLITOTOMIA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RESECCION TRTANSURETRAL PROSTATA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ADENOMA PROSTATA ABIERTO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PROSTATECTOMIA RADICAL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BIOPSIA QUIRURGICA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DESCENSO TESTICULO ABDOMINAL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DESCENSO TESTICULO INGUINAL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HIDROCELE-HEMATOCELE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ORQUIECTOMIA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ORQUIDOPEXIA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PROTESIS TESTICULAR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ORQUIECTOMIA RADICAL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17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EPIDIDIMECTOMIA PARCIAL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57158" y="1928805"/>
          <a:ext cx="8358244" cy="4429152"/>
        </p:xfrm>
        <a:graphic>
          <a:graphicData uri="http://schemas.openxmlformats.org/drawingml/2006/table">
            <a:tbl>
              <a:tblPr/>
              <a:tblGrid>
                <a:gridCol w="4196464"/>
                <a:gridCol w="1040445"/>
                <a:gridCol w="1040445"/>
                <a:gridCol w="1040445"/>
                <a:gridCol w="1040445"/>
              </a:tblGrid>
              <a:tr h="36909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ORQUIECTOMIA UN LADO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URETROSTOMIA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ESCROTOPLASTIA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HIPOSPADIA PROXIMAL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PLATIA DE PENE, PROC COMPLETO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QUISTE DE CORDON Y/O HEMATOCELE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CIRUGIA DE TORSION DEL CORDON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VARICOCELE UNILATERAL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VASECTOMIA BILATERAL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AMPUTACION PARCIAL DE PENE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AMPUTACION TOTAL DE PENE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BIOPSIA DE PENE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85719" y="2357430"/>
          <a:ext cx="8858281" cy="3571900"/>
        </p:xfrm>
        <a:graphic>
          <a:graphicData uri="http://schemas.openxmlformats.org/drawingml/2006/table">
            <a:tbl>
              <a:tblPr/>
              <a:tblGrid>
                <a:gridCol w="4447517"/>
                <a:gridCol w="1102691"/>
                <a:gridCol w="1102691"/>
                <a:gridCol w="1102691"/>
                <a:gridCol w="1102691"/>
              </a:tblGrid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CANERNOSOTOMIA O VAVERNOSOESPONGIOTOM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CIRCUNCISION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LESIONES DEL CUERPO CAVERNOSO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MEATOTOMIA, INCISION DORSAL, FRENILLO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PROTESIS DE PENE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URETROPLASTIAS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RESECCION ENDOSCOPICA VEJIGA Y PROSTATA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RESECCION MASAS RESIDUALES POST QT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TRATAMIENTO QCO PATOLOGIA B Y M VEJ Y PROT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CIRUGIA POR PATOLOGIA B Y M GENITAL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L" dirty="0" smtClean="0"/>
              <a:t>INSTRUMENTAL:</a:t>
            </a:r>
          </a:p>
          <a:p>
            <a:pPr>
              <a:buNone/>
            </a:pPr>
            <a:r>
              <a:rPr lang="es-CL" dirty="0" smtClean="0"/>
              <a:t>	CISTOSCOPIO</a:t>
            </a:r>
          </a:p>
          <a:p>
            <a:pPr>
              <a:buNone/>
            </a:pPr>
            <a:r>
              <a:rPr lang="es-CL" dirty="0" smtClean="0"/>
              <a:t>	RESECTOSCOPIO</a:t>
            </a:r>
          </a:p>
          <a:p>
            <a:pPr>
              <a:buNone/>
            </a:pPr>
            <a:r>
              <a:rPr lang="es-CL" dirty="0" smtClean="0"/>
              <a:t>	URETEROSOCPIO + ENERGIA PARA LITIASIS</a:t>
            </a:r>
          </a:p>
          <a:p>
            <a:pPr>
              <a:buNone/>
            </a:pPr>
            <a:r>
              <a:rPr lang="es-CL" dirty="0" smtClean="0"/>
              <a:t>	URETROTOMO</a:t>
            </a:r>
          </a:p>
          <a:p>
            <a:pPr>
              <a:buNone/>
            </a:pPr>
            <a:r>
              <a:rPr lang="es-CL" dirty="0" smtClean="0"/>
              <a:t>	PISTOLA DE BIOPSIA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INSUMOS:</a:t>
            </a:r>
          </a:p>
          <a:p>
            <a:pPr lvl="1"/>
            <a:r>
              <a:rPr lang="es-CL" dirty="0" smtClean="0"/>
              <a:t>SONDA FOLEY TRIPLE LUMEN</a:t>
            </a:r>
          </a:p>
          <a:p>
            <a:pPr lvl="1"/>
            <a:r>
              <a:rPr lang="es-CL" dirty="0" smtClean="0"/>
              <a:t>CATETERES URETERALES</a:t>
            </a:r>
          </a:p>
          <a:p>
            <a:pPr lvl="1"/>
            <a:r>
              <a:rPr lang="es-CL" dirty="0" smtClean="0"/>
              <a:t>CATETERES JJ</a:t>
            </a:r>
          </a:p>
          <a:p>
            <a:pPr lvl="1"/>
            <a:r>
              <a:rPr lang="es-CL" dirty="0" smtClean="0"/>
              <a:t>GUÍAS HIDROFÍLICA</a:t>
            </a:r>
          </a:p>
          <a:p>
            <a:pPr lvl="1"/>
            <a:r>
              <a:rPr lang="es-CL" dirty="0" smtClean="0"/>
              <a:t>CANASTILLO DE DORMIA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MAPA DE DERIVACION SE MANTIENE INALTERABLE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2" descr="Resultado de imagen para cuarta region de chile 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928670"/>
            <a:ext cx="4860762" cy="471490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915816" y="1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8" name="7 Rectángulo"/>
          <p:cNvSpPr/>
          <p:nvPr/>
        </p:nvSpPr>
        <p:spPr>
          <a:xfrm>
            <a:off x="29268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CL" dirty="0" smtClean="0"/>
          </a:p>
        </p:txBody>
      </p:sp>
      <p:cxnSp>
        <p:nvCxnSpPr>
          <p:cNvPr id="12" name="11 Conector recto de flecha"/>
          <p:cNvCxnSpPr/>
          <p:nvPr/>
        </p:nvCxnSpPr>
        <p:spPr>
          <a:xfrm rot="5400000">
            <a:off x="4250529" y="1464455"/>
            <a:ext cx="500066" cy="2857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10800000">
            <a:off x="4357686" y="2000240"/>
            <a:ext cx="857256" cy="142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10800000">
            <a:off x="4214810" y="2071678"/>
            <a:ext cx="1214446" cy="5715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5400000" flipH="1" flipV="1">
            <a:off x="3500430" y="3357562"/>
            <a:ext cx="57150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rot="10800000" flipV="1">
            <a:off x="3929058" y="2857496"/>
            <a:ext cx="785818" cy="142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10800000">
            <a:off x="4071934" y="3143248"/>
            <a:ext cx="785818" cy="3571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6200000" flipV="1">
            <a:off x="3750463" y="3321843"/>
            <a:ext cx="857256" cy="5000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-95488" y="2967334"/>
            <a:ext cx="93349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Muchas gracias </a:t>
            </a:r>
          </a:p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por su atención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 smtClean="0"/>
              <a:t>3 HOSPITALES AUTOGESTIONADOS CON SIMILAR CARTERA DE SERVICIOS EN LA ESPECIALIDAD</a:t>
            </a:r>
          </a:p>
          <a:p>
            <a:r>
              <a:rPr lang="es-CL" dirty="0" smtClean="0"/>
              <a:t>HOSPITAL DE COQUIMBO 7 URÓLOGOS, 231 HRS. MEDICAS</a:t>
            </a:r>
          </a:p>
          <a:p>
            <a:r>
              <a:rPr lang="es-CL" dirty="0" smtClean="0"/>
              <a:t>HOSPITAL DE LA SERENA 6 URÓLOGOS, 176 HRS MEDICAS</a:t>
            </a:r>
          </a:p>
          <a:p>
            <a:r>
              <a:rPr lang="es-CL" dirty="0" smtClean="0"/>
              <a:t>HOSPITAL DE OVALLE 3 URÓLOGOS, 110 HRS. MEDICAS</a:t>
            </a:r>
          </a:p>
          <a:p>
            <a:r>
              <a:rPr lang="es-CL" dirty="0" smtClean="0">
                <a:solidFill>
                  <a:srgbClr val="FF0000"/>
                </a:solidFill>
              </a:rPr>
              <a:t>HOSPITAL ILLAPEL 1 URÓLOGO,44 HRS MEDICA</a:t>
            </a:r>
            <a:endParaRPr lang="es-C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CARTERA DE SERVICIOS:</a:t>
            </a:r>
          </a:p>
          <a:p>
            <a:pPr lvl="1"/>
            <a:r>
              <a:rPr lang="es-CL" dirty="0" smtClean="0"/>
              <a:t>Corresponde a los servicios y productos que el establecimiento provee  a los usuarios del sistema y que proviene de la cadena de su proceso de producción que permite conocer la oferta de los establecimientos caracterizando sus prestaciones y el aporte que hace a la red asistencial para dar respuesta a la demanda de acuerdo al nivel de resolución establecido por el gestor de red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 smtClean="0"/>
              <a:t>REUNION DE SERVICIO</a:t>
            </a:r>
          </a:p>
          <a:p>
            <a:r>
              <a:rPr lang="es-CL" dirty="0" smtClean="0"/>
              <a:t>9 UROLOGOS</a:t>
            </a:r>
          </a:p>
          <a:p>
            <a:r>
              <a:rPr lang="es-CL" dirty="0" smtClean="0"/>
              <a:t>TUTORIA PERMANENTE</a:t>
            </a:r>
          </a:p>
          <a:p>
            <a:r>
              <a:rPr lang="es-CL" dirty="0" smtClean="0"/>
              <a:t>UROLOGIA DE MEDIANA COMPLEJIDAD</a:t>
            </a:r>
          </a:p>
          <a:p>
            <a:r>
              <a:rPr lang="es-CL" dirty="0" smtClean="0"/>
              <a:t>CIRUGIA ENDOSCOPICA Y GENITAL</a:t>
            </a:r>
          </a:p>
          <a:p>
            <a:r>
              <a:rPr lang="es-CL" dirty="0" smtClean="0"/>
              <a:t>PATOLOGÍAS GES</a:t>
            </a:r>
          </a:p>
          <a:p>
            <a:pPr lvl="1"/>
            <a:r>
              <a:rPr lang="es-CL" dirty="0" smtClean="0">
                <a:solidFill>
                  <a:srgbClr val="FF0000"/>
                </a:solidFill>
              </a:rPr>
              <a:t>CANCER TESTICULAR</a:t>
            </a:r>
          </a:p>
          <a:p>
            <a:pPr lvl="1"/>
            <a:r>
              <a:rPr lang="es-CL" dirty="0" smtClean="0">
                <a:solidFill>
                  <a:srgbClr val="FF0000"/>
                </a:solidFill>
              </a:rPr>
              <a:t>HPB</a:t>
            </a:r>
          </a:p>
          <a:p>
            <a:pPr lvl="1"/>
            <a:r>
              <a:rPr lang="es-CL" dirty="0" smtClean="0">
                <a:solidFill>
                  <a:srgbClr val="FF0000"/>
                </a:solidFill>
              </a:rPr>
              <a:t>CANCER VESICAL</a:t>
            </a:r>
          </a:p>
          <a:p>
            <a:pPr lvl="1"/>
            <a:r>
              <a:rPr lang="es-CL" dirty="0" smtClean="0"/>
              <a:t>CANCER DE PROSTATA</a:t>
            </a:r>
          </a:p>
          <a:p>
            <a:pPr lvl="1"/>
            <a:r>
              <a:rPr lang="es-CL" dirty="0" smtClean="0"/>
              <a:t>CANCER RENAL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PROCEDIMIENTOS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957" t="57141" r="20878" b="10718"/>
          <a:stretch>
            <a:fillRect/>
          </a:stretch>
        </p:blipFill>
        <p:spPr bwMode="auto">
          <a:xfrm>
            <a:off x="571472" y="1785926"/>
            <a:ext cx="812469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CIRUGÍAS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1641" t="31390" r="22656" b="17236"/>
          <a:stretch>
            <a:fillRect/>
          </a:stretch>
        </p:blipFill>
        <p:spPr bwMode="auto">
          <a:xfrm>
            <a:off x="1571604" y="1428736"/>
            <a:ext cx="650085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7500958" y="3643314"/>
            <a:ext cx="500066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9266" t="11971" r="25298" b="11412"/>
          <a:stretch>
            <a:fillRect/>
          </a:stretch>
        </p:blipFill>
        <p:spPr bwMode="auto">
          <a:xfrm>
            <a:off x="2714612" y="0"/>
            <a:ext cx="3929090" cy="679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5857884" y="3786190"/>
            <a:ext cx="64294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15370" cy="4714905"/>
        </p:xfrm>
        <a:graphic>
          <a:graphicData uri="http://schemas.openxmlformats.org/drawingml/2006/table">
            <a:tbl>
              <a:tblPr/>
              <a:tblGrid>
                <a:gridCol w="4124730"/>
                <a:gridCol w="1022660"/>
                <a:gridCol w="1022660"/>
                <a:gridCol w="973750"/>
                <a:gridCol w="1071570"/>
              </a:tblGrid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 R O C E D I M I E N T O 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CISTOGRAFIA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CISTOSCOPIA Y URETROCISTOSCOPIA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 PRE TRANSPLANTE RECEPTOR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ESTUDIO PRE TRANSPLANTE DONANTE VIVO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BIOPSIA RENAL, PROSTATICA Y VESICAL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CATETER URETERAL PARA PIELOGRAFIA DIRECTA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COLOCACION EXTRACCION CATETER PIG TAIL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UROFLUJOMETRIA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COLOCACION SONDA URETROVESICAL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INSTILACION VESICAL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IRRIGACION VESICAL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LAVADO VESICAL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ESTUDIO URODINAMICO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00033" y="1500168"/>
          <a:ext cx="8143934" cy="5072103"/>
        </p:xfrm>
        <a:graphic>
          <a:graphicData uri="http://schemas.openxmlformats.org/drawingml/2006/table">
            <a:tbl>
              <a:tblPr/>
              <a:tblGrid>
                <a:gridCol w="4088862"/>
                <a:gridCol w="1013768"/>
                <a:gridCol w="1013768"/>
                <a:gridCol w="1013768"/>
                <a:gridCol w="1013768"/>
              </a:tblGrid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PRODUCTO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 SERENA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COQUIMBO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OVALLE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ILLAPEL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CIRUGIA RENAL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LITIASIS RENAL (LEC)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CIRUGIA LITIASIS RENAL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NEFROSTOMIA,NEFROPEXIA NEFROTOMIA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PIELOTOMIA EXPLORADORA O TERAPEUTICA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PIELOLITOTOMIA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PIELOPLASTIA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URETERECTOMIA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NEFROURETERECTOMIA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NEFRECTOMIA PARCIAL-RADICAL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ABSCESO PERINEFRITICO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NEFROLITOTOMIA PERCUTANEA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URETEROLITOTOMIA ENDOSCOPICA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LUMBOTOMIA EXPLORADORA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3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SUPRARRENALECTOMIA UNI O BI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750</Words>
  <Application>Microsoft Office PowerPoint</Application>
  <PresentationFormat>Presentación en pantalla (4:3)</PresentationFormat>
  <Paragraphs>436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PROCEDIMIENTOS</vt:lpstr>
      <vt:lpstr>CIRUGÍAS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DE DERIVACION UROLOGIA</dc:title>
  <dc:creator>mauricio maureira</dc:creator>
  <cp:lastModifiedBy>UROLOGIA</cp:lastModifiedBy>
  <cp:revision>17</cp:revision>
  <dcterms:created xsi:type="dcterms:W3CDTF">2018-10-28T03:06:05Z</dcterms:created>
  <dcterms:modified xsi:type="dcterms:W3CDTF">2019-11-27T13:01:55Z</dcterms:modified>
</cp:coreProperties>
</file>